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08" r:id="rId3"/>
    <p:sldId id="266" r:id="rId4"/>
    <p:sldId id="284" r:id="rId5"/>
    <p:sldId id="307" r:id="rId6"/>
    <p:sldId id="309" r:id="rId7"/>
    <p:sldId id="265" r:id="rId8"/>
    <p:sldId id="268" r:id="rId9"/>
    <p:sldId id="271" r:id="rId10"/>
    <p:sldId id="272" r:id="rId11"/>
    <p:sldId id="273" r:id="rId12"/>
    <p:sldId id="274" r:id="rId13"/>
    <p:sldId id="275" r:id="rId14"/>
    <p:sldId id="276" r:id="rId15"/>
    <p:sldId id="279" r:id="rId16"/>
    <p:sldId id="280" r:id="rId17"/>
    <p:sldId id="281" r:id="rId18"/>
    <p:sldId id="282" r:id="rId19"/>
    <p:sldId id="283" r:id="rId20"/>
    <p:sldId id="286" r:id="rId21"/>
    <p:sldId id="290" r:id="rId22"/>
    <p:sldId id="291" r:id="rId23"/>
    <p:sldId id="292" r:id="rId24"/>
    <p:sldId id="295" r:id="rId25"/>
    <p:sldId id="296" r:id="rId26"/>
    <p:sldId id="297" r:id="rId27"/>
    <p:sldId id="299" r:id="rId28"/>
    <p:sldId id="301" r:id="rId29"/>
    <p:sldId id="300" r:id="rId30"/>
    <p:sldId id="262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22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869EF-3C35-4AEF-AC57-CE854ABA1E28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B2794-46F7-496C-B016-8F2CA38C84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DED0E-C2CF-4A8B-98FE-71302D918285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153EB-4714-42C6-96CE-571090068D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DF4B0-4C53-4636-9D0B-C5565F89D497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EFE09-3B79-43DD-8EDA-C2FBA95AFC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ACC2B-C276-41EA-A886-36698C2F7C3C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5208D-C5D5-401E-A9A7-6A91010145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ABFC1-A155-498B-AD59-605923FE6419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0F7C0-A9A8-406B-8789-F9333BF20D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1DE76-6544-4294-83A9-7E49E42DE69C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B4F1C-59A5-49A1-96BD-0F85240A5E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A0036-A560-4411-A4A2-B81D1A98173F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DECFA-2444-4FDD-9A60-F161142064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FE3D3-49FB-4FED-BB97-A8D6C4BC29A3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7ED36-190D-4AFE-BDC1-494C57BD28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5CE28-A057-467B-924A-4FB8F5E003C9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D6F00B-6A57-416F-B8C0-5FDB88EDBE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0ED1B-2CC7-453F-B54D-0714377751F3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779D3-194B-40E7-B6F7-07D44CE01A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FAFA8-6277-488F-9D9E-6EBBAEF6A8C5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3FC31-79DA-4F6C-A0CC-2AF14871A0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3A64C9D-22F1-45C2-91AD-F77B09111EAB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2E6473C-CD15-46BD-8961-5932792CE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5" r:id="rId4"/>
    <p:sldLayoutId id="2147483699" r:id="rId5"/>
    <p:sldLayoutId id="2147483694" r:id="rId6"/>
    <p:sldLayoutId id="2147483700" r:id="rId7"/>
    <p:sldLayoutId id="2147483701" r:id="rId8"/>
    <p:sldLayoutId id="2147483702" r:id="rId9"/>
    <p:sldLayoutId id="2147483693" r:id="rId10"/>
    <p:sldLayoutId id="214748370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8"/>
            <a:ext cx="7772400" cy="3643337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 </a:t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профессиональный стандарт «Педагог»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Трудовая функция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4800" smtClean="0"/>
          </a:p>
          <a:p>
            <a:r>
              <a:rPr lang="ru-RU" sz="4800" smtClean="0"/>
              <a:t>Трудовые действия</a:t>
            </a:r>
          </a:p>
          <a:p>
            <a:r>
              <a:rPr lang="ru-RU" sz="4800" smtClean="0"/>
              <a:t>Необходимые умения</a:t>
            </a:r>
          </a:p>
          <a:p>
            <a:r>
              <a:rPr lang="ru-RU" sz="4800" smtClean="0"/>
              <a:t>Необходимые знания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Общепедагогическая функция. Обучение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Трудовые действия: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Разработка и реализация программ учебных дисциплин в рамках основной общеобразовательной программы;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Осуществление профессиональной деятельности в соответствии с требованиями ФГОС дошкольного, начального общего, основного общего, среднего общего образования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Планирование и проведение учебных занятий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Систематический  анализ эффективности учебных занятий и подходов к обучению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Общепедагогическая функция. Обучение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Необходимые умения: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Владеть формами и методами обучения, в том числе выходящими за рамки учебных занятий: проектная деятельность, лабораторные эксперименты, полевая практика и т.п.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Владеть </a:t>
            </a:r>
            <a:r>
              <a:rPr lang="ru-RU" dirty="0" err="1" smtClean="0"/>
              <a:t>ИКТ-компетентностями</a:t>
            </a:r>
            <a:endParaRPr lang="ru-RU" dirty="0" smtClean="0"/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Объективно оценивать знания обучающихся на основе тестирования и других методов контроля в соответствии с реальными возможностями детей;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----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Общепедагогическая функция. Обучение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60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mtClean="0"/>
              <a:t>Необходимые знания</a:t>
            </a:r>
          </a:p>
          <a:p>
            <a:pPr algn="just"/>
            <a:r>
              <a:rPr lang="ru-RU" smtClean="0"/>
              <a:t>История, теория, закономерности и принципы построения и функционирования образовательных систем, роль и место образования в жизни личности и общества;</a:t>
            </a:r>
          </a:p>
          <a:p>
            <a:pPr algn="just"/>
            <a:r>
              <a:rPr lang="ru-RU" smtClean="0"/>
              <a:t>Пути достижения образовательных результатов и способы оценки результатов обучения</a:t>
            </a:r>
          </a:p>
          <a:p>
            <a:pPr algn="just">
              <a:buFont typeface="Wingdings 2" pitchFamily="18" charset="2"/>
              <a:buNone/>
            </a:pPr>
            <a:endParaRPr lang="ru-RU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just"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Разрабатывать (осваивать) и применять современные </a:t>
            </a:r>
            <a:r>
              <a:rPr lang="ru-RU" sz="2800" u="sng" smtClean="0">
                <a:latin typeface="Times New Roman" pitchFamily="18" charset="0"/>
                <a:cs typeface="Times New Roman" pitchFamily="18" charset="0"/>
              </a:rPr>
              <a:t>психолого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-педагогические технологии, основанные на знании законов личности и поведения в реальной и </a:t>
            </a:r>
            <a:r>
              <a:rPr lang="ru-RU" sz="2800" u="sng" smtClean="0">
                <a:latin typeface="Times New Roman" pitchFamily="18" charset="0"/>
                <a:cs typeface="Times New Roman" pitchFamily="18" charset="0"/>
              </a:rPr>
              <a:t>виртуальной среде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 2" pitchFamily="18" charset="2"/>
              <a:buNone/>
            </a:pPr>
            <a:endParaRPr lang="ru-RU" sz="28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just"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Использовать и апробировать специальные подходы к обучению в целях включения в образовательный процесс всех обучающихся, в том числе с особыми потребностями в образовании: </a:t>
            </a:r>
            <a:r>
              <a:rPr lang="ru-RU" sz="2800" u="sng" smtClean="0">
                <a:latin typeface="Times New Roman" pitchFamily="18" charset="0"/>
                <a:cs typeface="Times New Roman" pitchFamily="18" charset="0"/>
              </a:rPr>
              <a:t>обучающихся, проявивших выдающиеся способности; обучающиеся для которых русский язык не является родным; обучающиеся с ограниченными возможностями здоровья</a:t>
            </a:r>
          </a:p>
          <a:p>
            <a:pPr algn="just">
              <a:buFont typeface="Wingdings 2" pitchFamily="18" charset="2"/>
              <a:buNone/>
            </a:pPr>
            <a:endParaRPr lang="ru-RU" sz="28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ctr">
              <a:buFont typeface="Wingdings 2" pitchFamily="18" charset="2"/>
              <a:buNone/>
            </a:pPr>
            <a:endParaRPr lang="ru-RU" sz="280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Знание основных закономерностей развития, стадии и кризисы развития, социализации личности, индикаторы индивидуальных особенностей траекторий жизни, </a:t>
            </a:r>
            <a:r>
              <a:rPr lang="ru-RU" sz="2800" u="sng" smtClean="0">
                <a:latin typeface="Times New Roman" pitchFamily="18" charset="0"/>
                <a:cs typeface="Times New Roman" pitchFamily="18" charset="0"/>
              </a:rPr>
              <a:t>их возможных девиаций личности, основы  их психодиагностики </a:t>
            </a:r>
          </a:p>
          <a:p>
            <a:pPr algn="just">
              <a:buFont typeface="Wingdings 2" pitchFamily="18" charset="2"/>
              <a:buNone/>
            </a:pPr>
            <a:endParaRPr lang="ru-RU" sz="28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ctr">
              <a:buFont typeface="Wingdings 2" pitchFamily="18" charset="2"/>
              <a:buNone/>
            </a:pPr>
            <a:endParaRPr lang="ru-RU" sz="280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Применение инструментария и методов диагностики и оценки показателей уровня развития ребенка</a:t>
            </a:r>
          </a:p>
          <a:p>
            <a:pPr algn="ctr"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Владеть специализированными методами психодиагностики личностных характеристик и возрастных особенностей обучающихся</a:t>
            </a:r>
          </a:p>
          <a:p>
            <a:pPr algn="just">
              <a:buFont typeface="Wingdings 2" pitchFamily="18" charset="2"/>
              <a:buNone/>
            </a:pPr>
            <a:endParaRPr lang="ru-RU" sz="28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Освоение и применение психолого-педагогических технологий (в том числе инклюзивных), необходимых для адресной работы с различными контингентами учащихся: одаренные дети, социально уязвимые дети, дети, попавшие в трудные жизненные ситуации, дети мигранты, дети сироты, дети с особыми образовательными потребностями (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аутисты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, дети с синдромом дефицита внимания и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гиперактивностью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), дети с ограниченными возможностями здоровья, дети с девиациями поведения, дети с зависимостью</a:t>
            </a:r>
          </a:p>
          <a:p>
            <a:pPr algn="just" fontAlgn="auto">
              <a:spcAft>
                <a:spcPts val="0"/>
              </a:spcAft>
              <a:buFont typeface="Wingdings 2"/>
              <a:buNone/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Необходима специальная подготовка педагогов в следующих направлениях: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174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Психологическая диагностика;</a:t>
            </a:r>
          </a:p>
          <a:p>
            <a:r>
              <a:rPr lang="ru-RU" smtClean="0"/>
              <a:t>Инклюзивное образование;</a:t>
            </a:r>
          </a:p>
          <a:p>
            <a:r>
              <a:rPr lang="ru-RU" smtClean="0"/>
              <a:t>Работа с девиантными детьми;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и др.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……</a:t>
            </a:r>
          </a:p>
          <a:p>
            <a:pPr algn="ctr">
              <a:buFont typeface="Wingdings 2" pitchFamily="18" charset="2"/>
              <a:buNone/>
            </a:pPr>
            <a:r>
              <a:rPr lang="ru-RU" b="1" smtClean="0"/>
              <a:t>Персонифицированная модель повышения квалификации педагога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Профессиональная стандартизация в РФ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/>
              <a:t>Обязательное применение профессиональных стандартов планируется ввести ко всем работникам с 2020 </a:t>
            </a:r>
            <a:r>
              <a:rPr lang="ru-RU" dirty="0" smtClean="0"/>
              <a:t>года;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/>
              <a:t>В ТК появится отдельная статья 195.2, описывающая применение работодателями профстандартов (необходимую квалификацию работников). Они станут обязательными для государственных внебюджетных фондов, государственных и муниципальных учреждений и организаций.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Основные проблемы реализации </a:t>
            </a:r>
            <a:r>
              <a:rPr lang="ru-RU" dirty="0" err="1" smtClean="0">
                <a:solidFill>
                  <a:schemeClr val="tx1"/>
                </a:solidFill>
              </a:rPr>
              <a:t>Профстандарта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Несоответствие требований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текущей профессиональной деятельности значительного числа педагогов, которые не имеют необходимых знаний и квалификации для осуществления профессиональных действий;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Безадресный и </a:t>
            </a:r>
            <a:r>
              <a:rPr lang="ru-RU" dirty="0" err="1" smtClean="0"/>
              <a:t>неперсонифицированный</a:t>
            </a:r>
            <a:r>
              <a:rPr lang="ru-RU" dirty="0" smtClean="0"/>
              <a:t> характер части программ повышения квалификации;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Наличием разрыва между содержанием, технологиями и образовательными результатами программ подготовки будущих педагогов, и требованиями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Мероприятия по реализации </a:t>
            </a:r>
            <a:r>
              <a:rPr lang="ru-RU" dirty="0" err="1" smtClean="0">
                <a:solidFill>
                  <a:schemeClr val="tx1"/>
                </a:solidFill>
              </a:rPr>
              <a:t>профстандарта</a:t>
            </a:r>
            <a:r>
              <a:rPr lang="ru-RU" dirty="0" smtClean="0">
                <a:solidFill>
                  <a:schemeClr val="tx1"/>
                </a:solidFill>
              </a:rPr>
              <a:t> в ОУ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79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800" b="1" smtClean="0"/>
              <a:t>Изменения нормативно-правовой базы образовательной организации:</a:t>
            </a:r>
          </a:p>
          <a:p>
            <a:pPr algn="ctr"/>
            <a:r>
              <a:rPr lang="ru-RU" sz="2800" b="1" smtClean="0">
                <a:solidFill>
                  <a:srgbClr val="7030A0"/>
                </a:solidFill>
              </a:rPr>
              <a:t>Устав,</a:t>
            </a:r>
          </a:p>
          <a:p>
            <a:pPr algn="ctr"/>
            <a:r>
              <a:rPr lang="ru-RU" sz="2800" b="1" smtClean="0">
                <a:solidFill>
                  <a:srgbClr val="7030A0"/>
                </a:solidFill>
              </a:rPr>
              <a:t> должностные инструкции учителей и воспитателей,</a:t>
            </a:r>
          </a:p>
          <a:p>
            <a:pPr algn="ctr"/>
            <a:r>
              <a:rPr lang="ru-RU" sz="2800" b="1" smtClean="0">
                <a:solidFill>
                  <a:srgbClr val="7030A0"/>
                </a:solidFill>
              </a:rPr>
              <a:t> коллективный договор,</a:t>
            </a:r>
          </a:p>
          <a:p>
            <a:pPr algn="ctr"/>
            <a:r>
              <a:rPr lang="ru-RU" sz="2800" b="1" smtClean="0">
                <a:solidFill>
                  <a:srgbClr val="7030A0"/>
                </a:solidFill>
              </a:rPr>
              <a:t> правила внутреннего трудового распорядка,</a:t>
            </a:r>
          </a:p>
          <a:p>
            <a:pPr algn="ctr"/>
            <a:r>
              <a:rPr lang="ru-RU" sz="2800" b="1" smtClean="0">
                <a:solidFill>
                  <a:srgbClr val="7030A0"/>
                </a:solidFill>
              </a:rPr>
              <a:t> положения об оплате труда,</a:t>
            </a:r>
          </a:p>
          <a:p>
            <a:pPr algn="ctr"/>
            <a:r>
              <a:rPr lang="ru-RU" sz="2800" b="1" smtClean="0">
                <a:solidFill>
                  <a:srgbClr val="7030A0"/>
                </a:solidFill>
              </a:rPr>
              <a:t> положения о стимулирующих выплатах, портфолио учителя, воспитателя и др. </a:t>
            </a:r>
          </a:p>
          <a:p>
            <a:pPr>
              <a:buFont typeface="Wingdings 2" pitchFamily="18" charset="2"/>
              <a:buNone/>
            </a:pPr>
            <a:endParaRPr lang="ru-RU" sz="2800" b="1" smtClean="0"/>
          </a:p>
          <a:p>
            <a:pPr>
              <a:buFont typeface="Wingdings 2" pitchFamily="18" charset="2"/>
              <a:buNone/>
            </a:pPr>
            <a:endParaRPr lang="ru-RU" b="1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Этапы введения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в ОУ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 smtClean="0"/>
              <a:t>Рассмотрение (изучение) содержания профессионального стандарта 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 smtClean="0"/>
              <a:t>Информирование органов государственно-общественного управления о переходе  педагогов  на </a:t>
            </a:r>
            <a:r>
              <a:rPr lang="ru-RU" b="1" dirty="0" err="1" smtClean="0"/>
              <a:t>профстандарты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 smtClean="0"/>
              <a:t>Приведение в соответствие с </a:t>
            </a:r>
            <a:r>
              <a:rPr lang="ru-RU" b="1" dirty="0" err="1" smtClean="0"/>
              <a:t>профстандартом</a:t>
            </a:r>
            <a:r>
              <a:rPr lang="ru-RU" b="1" dirty="0" smtClean="0"/>
              <a:t> нормативной базы образовательного учреждения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 smtClean="0"/>
              <a:t>Разработка внутриорганизационного стандарта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Этапы введения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в ОУ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 smtClean="0"/>
              <a:t>Организация  процедуры внутреннего аудита соответствия профессиональных компетенций педагогов школы </a:t>
            </a:r>
            <a:r>
              <a:rPr lang="ru-RU" b="1" dirty="0" err="1" smtClean="0"/>
              <a:t>профстандарту</a:t>
            </a:r>
            <a:r>
              <a:rPr lang="ru-RU" dirty="0" smtClean="0"/>
              <a:t>.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 smtClean="0"/>
              <a:t>Анализ проблем педагогов и определение возможности решениях за счет внутренних и внешних ресурсов 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 smtClean="0"/>
              <a:t>Разработка и создание условий для реализации  индивидуальной образовательно-методической траектории педагога (что, когда, где, за счет каких ресурсов…).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/>
              <a:t>Рассмотрение (изучение) содержания профессионального стандарта 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Проведение педагогического совета «Профессиональный стандарт «Педагог» как инструмент реализации ФГОС»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Изучение содержания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на заседаниях МО, кафедр и т.д.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Размещение материалов о подготовки образовательной организации к введению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на официальном сайте образовательной организации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/>
              <a:t>Информирование органов государственно-общественного управления о переходе  педагогов  на </a:t>
            </a:r>
            <a:r>
              <a:rPr lang="ru-RU" b="1" dirty="0" err="1" smtClean="0"/>
              <a:t>профстандарты</a:t>
            </a:r>
            <a:endParaRPr lang="ru-RU" dirty="0" smtClean="0"/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Включение в работу органов государственно-общественного управления образовательной организации вопросов, связанных с введением </a:t>
            </a:r>
            <a:r>
              <a:rPr lang="ru-RU" dirty="0" err="1" smtClean="0"/>
              <a:t>профстандарта</a:t>
            </a:r>
            <a:endParaRPr lang="ru-RU" dirty="0" smtClean="0"/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Создание рабочей группы в рамках управляющего совета по введению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/>
              <a:t>Приведение в соответствие с </a:t>
            </a:r>
            <a:r>
              <a:rPr lang="ru-RU" b="1" dirty="0" err="1" smtClean="0"/>
              <a:t>профстандартом</a:t>
            </a:r>
            <a:r>
              <a:rPr lang="ru-RU" b="1" dirty="0" smtClean="0"/>
              <a:t> нормативной базы образовательного учреждения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i="1" dirty="0" smtClean="0"/>
              <a:t>Устав;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i="1" dirty="0" smtClean="0"/>
              <a:t> должностные инструкции учителей и воспитателей;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i="1" dirty="0" smtClean="0"/>
              <a:t> коллективный договор;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i="1" dirty="0" smtClean="0"/>
              <a:t> правила внутреннего трудового распорядка;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i="1" dirty="0" smtClean="0"/>
              <a:t> положение об оплате труда;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i="1" dirty="0" smtClean="0"/>
              <a:t>Заключение трудовых соглашений в формате эффективного контракта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i="1" dirty="0" smtClean="0"/>
              <a:t>регламент проведения аттестации педагогов на соответствие занимаемой должности;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i="1" dirty="0" smtClean="0"/>
              <a:t> положение о стимулирующих выплатах, </a:t>
            </a:r>
            <a:r>
              <a:rPr lang="ru-RU" i="1" dirty="0" err="1" smtClean="0"/>
              <a:t>портфолио</a:t>
            </a:r>
            <a:r>
              <a:rPr lang="ru-RU" i="1" dirty="0" smtClean="0"/>
              <a:t> учителя, воспитателя и др. </a:t>
            </a:r>
            <a:endParaRPr lang="ru-RU" dirty="0" smtClean="0"/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/>
              <a:t>2015-2018 </a:t>
            </a:r>
            <a:r>
              <a:rPr lang="ru-RU" b="1" dirty="0" err="1" smtClean="0"/>
              <a:t>гг</a:t>
            </a:r>
            <a:r>
              <a:rPr lang="ru-RU" b="1" dirty="0" smtClean="0"/>
              <a:t> разработка, апробация и внедрение типовых документов образовательной организации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Мероприятия по введению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/>
              <a:t>Организация  процедуры внутреннего аудита соответствия профессиональных компетенций педагогов школы </a:t>
            </a:r>
            <a:r>
              <a:rPr lang="ru-RU" b="1" dirty="0" err="1" smtClean="0"/>
              <a:t>профстандарту</a:t>
            </a:r>
            <a:r>
              <a:rPr lang="ru-RU" dirty="0" smtClean="0"/>
              <a:t>.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Подготовка приказа о порядке проведения процедуры внутреннего аудита соответствия профессиональных компетенций педагогов  ОО </a:t>
            </a:r>
            <a:r>
              <a:rPr lang="ru-RU" dirty="0" err="1" smtClean="0"/>
              <a:t>профстандарту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Внесение изменений в планы (программы) контрольно-диагностической работы ОО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Разработка (или приобретение) инструментария по выявлению соответствия профессиональных компетенций педагогов инвариантной и внутриорганизационной части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Разработка графика проведения процедуры внутреннего аудита соответствия профессиональных компетенций педагогов  ОО </a:t>
            </a:r>
            <a:r>
              <a:rPr lang="ru-RU" dirty="0" err="1" smtClean="0"/>
              <a:t>профстандарту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ru-RU" dirty="0" smtClean="0"/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/>
              <a:t>2015-2016 </a:t>
            </a:r>
            <a:r>
              <a:rPr lang="ru-RU" b="1" dirty="0" err="1" smtClean="0"/>
              <a:t>гг</a:t>
            </a:r>
            <a:r>
              <a:rPr lang="ru-RU" b="1" dirty="0" smtClean="0"/>
              <a:t> разработка и апробация методики оценки соответствия педагогических работников уровню профессионального стандарта педагога  в процессе аттестации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/>
              <a:t>Анализ проблем педагогов и определение возможности решениях за счет внутренних и внешних ресурсов 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err="1" smtClean="0"/>
              <a:t>Типологизация</a:t>
            </a:r>
            <a:r>
              <a:rPr lang="ru-RU" dirty="0" smtClean="0"/>
              <a:t> выявленных проблем по результатам внутреннего аудита соответствия профессиональных компетенций педагогов ОО </a:t>
            </a:r>
            <a:r>
              <a:rPr lang="ru-RU" dirty="0" err="1" smtClean="0"/>
              <a:t>профстандарту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Проведение </a:t>
            </a:r>
            <a:r>
              <a:rPr lang="en-US" dirty="0" smtClean="0"/>
              <a:t>SWOT</a:t>
            </a:r>
            <a:r>
              <a:rPr lang="ru-RU" dirty="0" smtClean="0"/>
              <a:t>-анализа, направленного на определение возможностей решения выявленных проблем за счет внутренних ресурсов ОО и возможностей внешней среды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/>
              <a:t>SWOT-анализ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 — метод стратегического планирования, заключающийся в выявлении факторов внутренней и внешней среды организации и разделении их на четыре категории: </a:t>
            </a:r>
            <a:r>
              <a:rPr lang="ru-RU" b="1" dirty="0" err="1" smtClean="0"/>
              <a:t>S</a:t>
            </a:r>
            <a:r>
              <a:rPr lang="ru-RU" dirty="0" err="1" smtClean="0"/>
              <a:t>trengths</a:t>
            </a:r>
            <a:r>
              <a:rPr lang="ru-RU" dirty="0" smtClean="0"/>
              <a:t> (сильные стороны), </a:t>
            </a:r>
            <a:r>
              <a:rPr lang="ru-RU" b="1" dirty="0" err="1" smtClean="0"/>
              <a:t>W</a:t>
            </a:r>
            <a:r>
              <a:rPr lang="ru-RU" dirty="0" err="1" smtClean="0"/>
              <a:t>eaknesses</a:t>
            </a:r>
            <a:r>
              <a:rPr lang="ru-RU" dirty="0" smtClean="0"/>
              <a:t> (слабые стороны), </a:t>
            </a:r>
            <a:r>
              <a:rPr lang="ru-RU" b="1" dirty="0" err="1" smtClean="0"/>
              <a:t>O</a:t>
            </a:r>
            <a:r>
              <a:rPr lang="ru-RU" dirty="0" err="1" smtClean="0"/>
              <a:t>pportunities</a:t>
            </a:r>
            <a:r>
              <a:rPr lang="ru-RU" dirty="0" smtClean="0"/>
              <a:t> (возможности) и </a:t>
            </a:r>
            <a:r>
              <a:rPr lang="ru-RU" b="1" dirty="0" err="1" smtClean="0"/>
              <a:t>T</a:t>
            </a:r>
            <a:r>
              <a:rPr lang="ru-RU" dirty="0" err="1" smtClean="0"/>
              <a:t>hreats</a:t>
            </a:r>
            <a:r>
              <a:rPr lang="ru-RU" dirty="0" smtClean="0"/>
              <a:t> (угрозы).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Сильные (</a:t>
            </a:r>
            <a:r>
              <a:rPr lang="ru-RU" b="1" dirty="0" smtClean="0"/>
              <a:t>S</a:t>
            </a:r>
            <a:r>
              <a:rPr lang="ru-RU" dirty="0" smtClean="0"/>
              <a:t>) и слабые (</a:t>
            </a:r>
            <a:r>
              <a:rPr lang="ru-RU" b="1" dirty="0" smtClean="0"/>
              <a:t>W</a:t>
            </a:r>
            <a:r>
              <a:rPr lang="ru-RU" dirty="0" smtClean="0"/>
              <a:t>) стороны являются факторами </a:t>
            </a:r>
            <a:r>
              <a:rPr lang="ru-RU" b="1" dirty="0" smtClean="0"/>
              <a:t>внутренней среды</a:t>
            </a:r>
            <a:r>
              <a:rPr lang="ru-RU" dirty="0" smtClean="0"/>
              <a:t> объекта анализа, (то есть тем, на что сам объект способен повлиять); возможности (</a:t>
            </a:r>
            <a:r>
              <a:rPr lang="ru-RU" b="1" dirty="0" smtClean="0"/>
              <a:t>O</a:t>
            </a:r>
            <a:r>
              <a:rPr lang="ru-RU" dirty="0" smtClean="0"/>
              <a:t>) и угрозы (</a:t>
            </a:r>
            <a:r>
              <a:rPr lang="ru-RU" b="1" dirty="0" smtClean="0"/>
              <a:t>T</a:t>
            </a:r>
            <a:r>
              <a:rPr lang="ru-RU" dirty="0" smtClean="0"/>
              <a:t>) являются факторами </a:t>
            </a:r>
            <a:r>
              <a:rPr lang="ru-RU" b="1" dirty="0" smtClean="0"/>
              <a:t>внешней среды</a:t>
            </a:r>
            <a:r>
              <a:rPr lang="ru-RU" dirty="0" smtClean="0"/>
              <a:t> (то есть тем, что может повлиять на объект извне и при этом не контролируется объектом)</a:t>
            </a:r>
            <a:r>
              <a:rPr lang="ru-RU" baseline="30000" dirty="0" smtClean="0"/>
              <a:t>.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>
                <a:solidFill>
                  <a:prstClr val="black"/>
                </a:solidFill>
                <a:latin typeface="Constantia"/>
              </a:rPr>
              <a:t>Приказ Минтруда России от 18.10.2013 N 544н</a:t>
            </a:r>
            <a:endParaRPr lang="ru-RU" dirty="0"/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smtClean="0"/>
              <a:t>Приказ Минтруда России от 18.10.2013 N 544н "Об утверждении профессионального стандарта "Педагог (педагогическая деятельность в сфере дошкольного, начального общего, основного общего, среднего общего образования) (воспитатель, учитель)" (Зарегистрировано в Минюсте России 06.12.2013 N 30550)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Функции рабочей группы по введению </a:t>
            </a:r>
            <a:r>
              <a:rPr lang="ru-RU" dirty="0" err="1" smtClean="0">
                <a:solidFill>
                  <a:schemeClr val="tx1"/>
                </a:solidFill>
              </a:rPr>
              <a:t>профстандарта</a:t>
            </a:r>
            <a:r>
              <a:rPr lang="ru-RU" dirty="0" smtClean="0">
                <a:solidFill>
                  <a:schemeClr val="tx1"/>
                </a:solidFill>
              </a:rPr>
              <a:t> в ОУ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25"/>
            <a:ext cx="8229600" cy="3983038"/>
          </a:xfrm>
        </p:spPr>
        <p:txBody>
          <a:bodyPr>
            <a:normAutofit fontScale="70000" lnSpcReduction="20000"/>
          </a:bodyPr>
          <a:lstStyle/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 smtClean="0"/>
              <a:t>Информационная (</a:t>
            </a:r>
            <a:r>
              <a:rPr lang="ru-RU" dirty="0" smtClean="0"/>
              <a:t>организация обсуждения </a:t>
            </a:r>
            <a:r>
              <a:rPr lang="ru-RU" dirty="0" err="1" smtClean="0"/>
              <a:t>Профстандарта</a:t>
            </a:r>
            <a:r>
              <a:rPr lang="ru-RU" dirty="0" smtClean="0"/>
              <a:t>, изменений в нормативно-правовой базе организации и т.п.)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 smtClean="0"/>
              <a:t>аналитическая</a:t>
            </a:r>
            <a:r>
              <a:rPr lang="ru-RU" dirty="0" smtClean="0"/>
              <a:t> (организация анализа и самоанализа деятельности педагога, выявление проблем и потенциала ОО в развитии компетенций педагога)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 smtClean="0"/>
              <a:t>формирующая</a:t>
            </a:r>
            <a:r>
              <a:rPr lang="ru-RU" dirty="0" smtClean="0"/>
              <a:t> (организация деятельности по развитию трудовых функций педагога, разработка  персонифицированной модели повышения квалификации педагога ОУ); 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 smtClean="0"/>
              <a:t>мониторинговая</a:t>
            </a:r>
            <a:r>
              <a:rPr lang="ru-RU" dirty="0" smtClean="0"/>
              <a:t> (реализация мониторинга деятельности педагога, разработка форм мониторинга, соответствие требованиям Педагогического стандарта). 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Стандарт педагога регламентирует: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  <a:p>
            <a:r>
              <a:rPr lang="ru-RU" smtClean="0"/>
              <a:t>Трудоустройство;</a:t>
            </a:r>
          </a:p>
          <a:p>
            <a:r>
              <a:rPr lang="ru-RU" smtClean="0"/>
              <a:t>Определение трудовых обязанностей;</a:t>
            </a:r>
          </a:p>
          <a:p>
            <a:r>
              <a:rPr lang="ru-RU" smtClean="0"/>
              <a:t>Аттестация;</a:t>
            </a:r>
          </a:p>
          <a:p>
            <a:r>
              <a:rPr lang="ru-RU" smtClean="0"/>
              <a:t>Оценка  и оплата труда.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Педагогические работники, не имеющие педагогического образования: траектория профессионального развития</a:t>
            </a:r>
            <a:endParaRPr lang="ru-RU" dirty="0"/>
          </a:p>
        </p:txBody>
      </p:sp>
      <p:sp>
        <p:nvSpPr>
          <p:cNvPr id="1741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  <a:p>
            <a:endParaRPr lang="ru-RU" smtClean="0"/>
          </a:p>
          <a:p>
            <a:r>
              <a:rPr lang="ru-RU" smtClean="0"/>
              <a:t>Переподготовка в объеме не менее 250 часов;</a:t>
            </a:r>
          </a:p>
          <a:p>
            <a:r>
              <a:rPr lang="ru-RU" smtClean="0"/>
              <a:t>Бакалавриат, магистратура.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 smtClean="0"/>
              <a:t>Аттестация, оплата труда, возможность трудоустройства  будут оцениваться в соответствии с типологией </a:t>
            </a:r>
            <a:r>
              <a:rPr lang="ru-RU" sz="2800" dirty="0" err="1" smtClean="0"/>
              <a:t>педработников</a:t>
            </a:r>
            <a:r>
              <a:rPr lang="ru-RU" sz="2800" dirty="0" smtClean="0"/>
              <a:t>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 smtClean="0"/>
              <a:t>Педагог-бакалавр</a:t>
            </a:r>
            <a:r>
              <a:rPr lang="ru-RU" dirty="0" smtClean="0"/>
              <a:t> (педагогическое образование в объеме </a:t>
            </a:r>
            <a:r>
              <a:rPr lang="ru-RU" dirty="0" err="1" smtClean="0"/>
              <a:t>бакалавриата</a:t>
            </a:r>
            <a:r>
              <a:rPr lang="ru-RU" dirty="0" smtClean="0"/>
              <a:t>, без опыта работы);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 smtClean="0"/>
              <a:t>Педагог-магистр</a:t>
            </a:r>
            <a:r>
              <a:rPr lang="ru-RU" dirty="0" smtClean="0"/>
              <a:t> (педагогическое образование в объеме магистрата, без опыта работы или опыт до 5 лет);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 smtClean="0"/>
              <a:t>Педагог-эксперт</a:t>
            </a:r>
            <a:r>
              <a:rPr lang="ru-RU" dirty="0" smtClean="0"/>
              <a:t>  (стаж от 5 лет, требования к портфолио);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 smtClean="0"/>
              <a:t>Педагог-супервайзер </a:t>
            </a:r>
            <a:r>
              <a:rPr lang="ru-RU" dirty="0" smtClean="0"/>
              <a:t>(ответственный </a:t>
            </a:r>
            <a:r>
              <a:rPr lang="ru-RU" dirty="0"/>
              <a:t>за производительность труда и другие действия </a:t>
            </a:r>
            <a:r>
              <a:rPr lang="ru-RU" dirty="0" smtClean="0"/>
              <a:t>группы педагогических работников. </a:t>
            </a:r>
            <a:r>
              <a:rPr lang="ru-RU" dirty="0"/>
              <a:t>Как правило, супервайзер не имеет права нанимать и увольнять сотрудников, а также не несёт бюджетной ответственности. Супервайзер может быть вовлечён в процесс найма и увольнения сотрудников, а также в бюджетный процесс, однако окончательное решение остаётся за вышестоящим </a:t>
            </a:r>
            <a:r>
              <a:rPr lang="ru-RU" dirty="0" smtClean="0"/>
              <a:t>руководителем).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Функции профессионального стандарта педагога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Повышение качества работы педагога в соответствии с требованиями ФГОС;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Создание объективных требований к трудовым действиям, знаниям, умениям, необходимому уровню профессионального образования;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Определение объема и направления подготовки, переподготовки или повышения квалификации;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Объективная связь уровня профессионализма педагога, его должностных обязанностей и условий оплаты труда с результатами профессиональной деятельности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42938" y="357188"/>
            <a:ext cx="7643812" cy="1285875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solidFill>
                  <a:schemeClr val="tx1"/>
                </a:solidFill>
              </a:rPr>
              <a:t>Трудовые функции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0063" y="1928813"/>
            <a:ext cx="8215312" cy="221456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А. Педагогическая деятельность по проектированию и реализации образовательного процесса в образовательных организациях дошкольного, начального общего, основного общего, среднего общего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Содержимое 4"/>
          <p:cNvSpPr txBox="1">
            <a:spLocks/>
          </p:cNvSpPr>
          <p:nvPr/>
        </p:nvSpPr>
        <p:spPr>
          <a:xfrm>
            <a:off x="500063" y="4643438"/>
            <a:ext cx="8215312" cy="1785937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274320" indent="-274320" algn="ctr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sz="2400" dirty="0">
                <a:solidFill>
                  <a:schemeClr val="tx1"/>
                </a:solidFill>
              </a:rPr>
              <a:t>Б. Педагогическая деятельность по проектированию и реализации основных общеобразовательных программ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Характеристика обобщенных трудовых функций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Наименование должностей: </a:t>
            </a:r>
          </a:p>
          <a:p>
            <a:pPr algn="just"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учитель, воспитатель</a:t>
            </a:r>
          </a:p>
          <a:p>
            <a:pPr algn="just"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Требования к образованию и обучению</a:t>
            </a:r>
          </a:p>
          <a:p>
            <a:pPr algn="just"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Требования к опыту практической деятельности</a:t>
            </a:r>
          </a:p>
          <a:p>
            <a:pPr algn="just"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Особые условия допуска к работе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193</TotalTime>
  <Words>1092</Words>
  <Application>Microsoft Office PowerPoint</Application>
  <PresentationFormat>Экран (4:3)</PresentationFormat>
  <Paragraphs>117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9</vt:i4>
      </vt:variant>
      <vt:variant>
        <vt:lpstr>Заголовки слайдов</vt:lpstr>
      </vt:variant>
      <vt:variant>
        <vt:i4>30</vt:i4>
      </vt:variant>
    </vt:vector>
  </HeadingPairs>
  <TitlesOfParts>
    <vt:vector size="45" baseType="lpstr">
      <vt:lpstr>Franklin Gothic Book</vt:lpstr>
      <vt:lpstr>Arial</vt:lpstr>
      <vt:lpstr>Franklin Gothic Medium</vt:lpstr>
      <vt:lpstr>Wingdings 2</vt:lpstr>
      <vt:lpstr>Calibri</vt:lpstr>
      <vt:lpstr>Times New Roman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Деятельность управляющего совета ОУ по поддержке реализации Профессионального стандарта педагога</dc:title>
  <dc:creator>Admin</dc:creator>
  <cp:lastModifiedBy>Ильгиз</cp:lastModifiedBy>
  <cp:revision>32</cp:revision>
  <dcterms:created xsi:type="dcterms:W3CDTF">2014-11-18T18:30:07Z</dcterms:created>
  <dcterms:modified xsi:type="dcterms:W3CDTF">2020-02-25T17:39:02Z</dcterms:modified>
</cp:coreProperties>
</file>